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76" r:id="rId3"/>
    <p:sldId id="257" r:id="rId4"/>
    <p:sldId id="278" r:id="rId5"/>
    <p:sldId id="275" r:id="rId6"/>
    <p:sldId id="258" r:id="rId7"/>
    <p:sldId id="259" r:id="rId8"/>
    <p:sldId id="260" r:id="rId9"/>
    <p:sldId id="261" r:id="rId10"/>
    <p:sldId id="262" r:id="rId11"/>
    <p:sldId id="272" r:id="rId12"/>
    <p:sldId id="263" r:id="rId13"/>
    <p:sldId id="264" r:id="rId14"/>
    <p:sldId id="265" r:id="rId15"/>
    <p:sldId id="269" r:id="rId16"/>
    <p:sldId id="266" r:id="rId17"/>
    <p:sldId id="267" r:id="rId18"/>
    <p:sldId id="268" r:id="rId19"/>
    <p:sldId id="270" r:id="rId20"/>
    <p:sldId id="271" r:id="rId21"/>
    <p:sldId id="279" r:id="rId22"/>
    <p:sldId id="280" r:id="rId23"/>
    <p:sldId id="273" r:id="rId24"/>
    <p:sldId id="277" r:id="rId2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8FFC9-7F41-42BA-BFBB-9A16F8B21730}" type="datetimeFigureOut">
              <a:rPr lang="nl-NL" smtClean="0"/>
              <a:pPr/>
              <a:t>23-3-2018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8B395-8B50-4CBC-BD6C-9586B8F6C36D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7480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8B395-8B50-4CBC-BD6C-9586B8F6C36D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8492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Prevalentie</a:t>
            </a:r>
            <a:r>
              <a:rPr lang="nl-NL" baseline="0" dirty="0"/>
              <a:t> = hoe vaak komt het voor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8B395-8B50-4CBC-BD6C-9586B8F6C36D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8811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Duur filmpje: 4 min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8B395-8B50-4CBC-BD6C-9586B8F6C36D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1810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Welke</a:t>
            </a:r>
            <a:r>
              <a:rPr lang="nl-NL" baseline="0" dirty="0"/>
              <a:t> lichamelijke kenmerken kunnen de studenten bedenken?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8B395-8B50-4CBC-BD6C-9586B8F6C36D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6396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ECT= </a:t>
            </a:r>
            <a:r>
              <a:rPr lang="nl-NL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Electro Convulsie Therapie  Shocktherapie</a:t>
            </a:r>
          </a:p>
          <a:p>
            <a:r>
              <a:rPr lang="nl-NL" sz="1200" b="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Runningtherapie</a:t>
            </a:r>
            <a:r>
              <a:rPr lang="nl-NL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het therapeutisch inzetten van de 'rustige duurloop' ten behoeve van mensen met een depressie of andere psychische klachten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8B395-8B50-4CBC-BD6C-9586B8F6C36D}" type="slidenum">
              <a:rPr lang="nl-NL" smtClean="0"/>
              <a:pPr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5776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Praktijksituatie in word </a:t>
            </a:r>
            <a:r>
              <a:rPr lang="nl-NL" dirty="0" err="1"/>
              <a:t>doc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8B395-8B50-4CBC-BD6C-9586B8F6C36D}" type="slidenum">
              <a:rPr lang="nl-NL" smtClean="0"/>
              <a:pPr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9082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325AD99-DB0C-4E76-8BA1-9701831704DC}" type="datetime1">
              <a:rPr lang="nl-NL" smtClean="0"/>
              <a:pPr/>
              <a:t>23-3-2018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nl-NL"/>
              <a:t>Bron: Traject V&amp;V GGZ niveau 4</a:t>
            </a:r>
          </a:p>
        </p:txBody>
      </p:sp>
      <p:sp>
        <p:nvSpPr>
          <p:cNvPr id="10" name="Rechthoe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hthoe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e verbindingslijn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echte verbindingslijn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hthoe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9F853CB-DA1F-4306-AE5A-1DD69FFBB6E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7B23F-4B9E-41C1-9221-289306AA6D3C}" type="datetime1">
              <a:rPr lang="nl-NL" smtClean="0"/>
              <a:pPr/>
              <a:t>23-3-2018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53CB-DA1F-4306-AE5A-1DD69FFBB6E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5E311-19AA-4A65-AF44-837B29651F12}" type="datetime1">
              <a:rPr lang="nl-NL" smtClean="0"/>
              <a:pPr/>
              <a:t>23-3-2018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53CB-DA1F-4306-AE5A-1DD69FFBB6E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81FF634-7B88-416E-B011-A61FB9D66FAB}" type="datetime1">
              <a:rPr lang="nl-NL" smtClean="0"/>
              <a:pPr/>
              <a:t>23-3-2018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9F853CB-DA1F-4306-AE5A-1DD69FFBB6E9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nl-NL"/>
              <a:t>Bron: Traject V&amp;V GGZ niveau 4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85D462B-663F-46D5-9203-59BEDE31A8CC}" type="datetime1">
              <a:rPr lang="nl-NL" smtClean="0"/>
              <a:pPr/>
              <a:t>23-3-2018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nl-NL"/>
              <a:t>Bron: Traject V&amp;V GGZ niveau 4</a:t>
            </a:r>
          </a:p>
        </p:txBody>
      </p:sp>
      <p:sp>
        <p:nvSpPr>
          <p:cNvPr id="9" name="Rechthoe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e verbindingslijn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echte verbindingslijn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hoe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hte verbindingslijn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9F853CB-DA1F-4306-AE5A-1DD69FFBB6E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794C-77AF-456F-8477-1459D9576AD8}" type="datetime1">
              <a:rPr lang="nl-NL" smtClean="0"/>
              <a:pPr/>
              <a:t>23-3-2018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53CB-DA1F-4306-AE5A-1DD69FFBB6E9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3442C-8A66-4F72-BC8F-03EDD6E48EC7}" type="datetime1">
              <a:rPr lang="nl-NL" smtClean="0"/>
              <a:pPr/>
              <a:t>23-3-2018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53CB-DA1F-4306-AE5A-1DD69FFBB6E9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030C0C4-019C-4422-8D82-365BF72B606E}" type="datetime1">
              <a:rPr lang="nl-NL" smtClean="0"/>
              <a:pPr/>
              <a:t>23-3-2018</a:t>
            </a:fld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F853CB-DA1F-4306-AE5A-1DD69FFBB6E9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nl-NL"/>
              <a:t>Bron: Traject V&amp;V GGZ niveau 4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AE362-F641-40E8-AE9F-96B379EECE10}" type="datetime1">
              <a:rPr lang="nl-NL" smtClean="0"/>
              <a:pPr/>
              <a:t>23-3-2018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853CB-DA1F-4306-AE5A-1DD69FFBB6E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ijdelijke aanduiding voor inhoud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21" name="Tijdelijke aanduiding voo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39223E3-46F6-450E-B01C-2AFE094E71F2}" type="datetime1">
              <a:rPr lang="nl-NL" smtClean="0"/>
              <a:pPr/>
              <a:t>23-3-2018</a:t>
            </a:fld>
            <a:endParaRPr lang="nl-NL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9F853CB-DA1F-4306-AE5A-1DD69FFBB6E9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3" name="Tijdelijke aanduiding voor voetteks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nl-NL"/>
              <a:t>Bron: Traject V&amp;V GGZ niveau 4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nl-NL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 verbindingslijn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echte verbindingslijn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1ABC4A-C7A0-4604-BD83-1A8F19BD9BB8}" type="datetime1">
              <a:rPr lang="nl-NL" smtClean="0"/>
              <a:pPr/>
              <a:t>23-3-2018</a:t>
            </a:fld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F853CB-DA1F-4306-AE5A-1DD69FFBB6E9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nl-NL"/>
              <a:t>Bron: Traject V&amp;V GGZ niveau 4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/>
              <a:t>Klik om de modelstijlen te bewerken</a:t>
            </a:r>
          </a:p>
          <a:p>
            <a:pPr lvl="1" eaLnBrk="1" latinLnBrk="0" hangingPunct="1"/>
            <a:r>
              <a:rPr kumimoji="0" lang="nl-NL"/>
              <a:t>Tweede niveau</a:t>
            </a:r>
          </a:p>
          <a:p>
            <a:pPr lvl="2" eaLnBrk="1" latinLnBrk="0" hangingPunct="1"/>
            <a:r>
              <a:rPr kumimoji="0" lang="nl-NL"/>
              <a:t>Derde niveau</a:t>
            </a:r>
          </a:p>
          <a:p>
            <a:pPr lvl="3" eaLnBrk="1" latinLnBrk="0" hangingPunct="1"/>
            <a:r>
              <a:rPr kumimoji="0" lang="nl-NL"/>
              <a:t>Vierde niveau</a:t>
            </a:r>
          </a:p>
          <a:p>
            <a:pPr lvl="4" eaLnBrk="1" latinLnBrk="0" hangingPunct="1"/>
            <a:r>
              <a:rPr kumimoji="0" lang="nl-NL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EFA6935-E0BE-446A-9DD2-01836CDFE786}" type="datetime1">
              <a:rPr lang="nl-NL" smtClean="0"/>
              <a:pPr/>
              <a:t>23-3-2018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nl-NL"/>
              <a:t>Bron: Traject V&amp;V GGZ niveau 4</a:t>
            </a:r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9F853CB-DA1F-4306-AE5A-1DD69FFBB6E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youtube.com/watch?v=W4DmObCIu1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A2b0_Plwb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Stemmingsstoornissen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Doelgroep psychiatrie</a:t>
            </a:r>
          </a:p>
          <a:p>
            <a:r>
              <a:rPr lang="nl-NL" dirty="0"/>
              <a:t>VP2 </a:t>
            </a:r>
          </a:p>
          <a:p>
            <a:r>
              <a:rPr lang="nl-NL" dirty="0"/>
              <a:t>GEZOM3C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32656"/>
            <a:ext cx="536257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nl-NL" dirty="0"/>
              <a:t>Depressieve stoornis: kenmerken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/>
          <a:lstStyle/>
          <a:p>
            <a:pPr lvl="1">
              <a:buNone/>
            </a:pPr>
            <a:endParaRPr lang="nl-NL" dirty="0"/>
          </a:p>
          <a:p>
            <a:r>
              <a:rPr lang="nl-NL" sz="3200" b="1" dirty="0"/>
              <a:t>Sociale symptomen</a:t>
            </a:r>
          </a:p>
          <a:p>
            <a:pPr lvl="1">
              <a:lnSpc>
                <a:spcPct val="200000"/>
              </a:lnSpc>
            </a:pPr>
            <a:r>
              <a:rPr lang="nl-NL" sz="2400" dirty="0"/>
              <a:t>Verlies van aansluiting met sociale omgeving</a:t>
            </a:r>
          </a:p>
          <a:p>
            <a:pPr lvl="1">
              <a:lnSpc>
                <a:spcPct val="200000"/>
              </a:lnSpc>
            </a:pPr>
            <a:r>
              <a:rPr lang="nl-NL" sz="2400" dirty="0"/>
              <a:t>Eenzaamheid</a:t>
            </a:r>
          </a:p>
          <a:p>
            <a:pPr lvl="1">
              <a:lnSpc>
                <a:spcPct val="200000"/>
              </a:lnSpc>
            </a:pPr>
            <a:r>
              <a:rPr lang="nl-NL" sz="2400" dirty="0"/>
              <a:t>Niet in staat om iets te doen met medeleven, troost of afleiding</a:t>
            </a:r>
          </a:p>
          <a:p>
            <a:pPr lvl="1">
              <a:lnSpc>
                <a:spcPct val="200000"/>
              </a:lnSpc>
            </a:pPr>
            <a:r>
              <a:rPr lang="nl-NL" sz="2400" dirty="0"/>
              <a:t>Verlies van contact</a:t>
            </a:r>
          </a:p>
          <a:p>
            <a:pPr lvl="1"/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  <p:pic>
        <p:nvPicPr>
          <p:cNvPr id="5" name="Afbeelding 4" descr="depressie.pn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4211960" y="4725144"/>
            <a:ext cx="3324225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457256" cy="778098"/>
          </a:xfrm>
        </p:spPr>
        <p:txBody>
          <a:bodyPr>
            <a:normAutofit/>
          </a:bodyPr>
          <a:lstStyle/>
          <a:p>
            <a:r>
              <a:rPr lang="nl-NL" sz="2800" dirty="0">
                <a:latin typeface="Arial" pitchFamily="34" charset="0"/>
                <a:cs typeface="Arial" pitchFamily="34" charset="0"/>
              </a:rPr>
              <a:t>Depressie met vitale kenmerken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7457256" cy="5277200"/>
          </a:xfrm>
        </p:spPr>
        <p:txBody>
          <a:bodyPr>
            <a:normAutofit fontScale="25000" lnSpcReduction="20000"/>
          </a:bodyPr>
          <a:lstStyle/>
          <a:p>
            <a:r>
              <a:rPr lang="nl-NL" sz="8000" dirty="0">
                <a:latin typeface="Arial" pitchFamily="34" charset="0"/>
                <a:cs typeface="Arial" pitchFamily="34" charset="0"/>
              </a:rPr>
              <a:t>De sombere stemming reageert niet, zelfs niet zaken die eigenlijk leuk zouden moeten zijn.</a:t>
            </a:r>
          </a:p>
          <a:p>
            <a:r>
              <a:rPr lang="nl-NL" sz="8000" dirty="0">
                <a:latin typeface="Arial" pitchFamily="34" charset="0"/>
                <a:cs typeface="Arial" pitchFamily="34" charset="0"/>
              </a:rPr>
              <a:t>De slaapduur is afgenomen</a:t>
            </a:r>
          </a:p>
          <a:p>
            <a:r>
              <a:rPr lang="nl-NL" sz="8000" dirty="0">
                <a:latin typeface="Arial" pitchFamily="34" charset="0"/>
                <a:cs typeface="Arial" pitchFamily="34" charset="0"/>
              </a:rPr>
              <a:t>De eetlust is afgenomen</a:t>
            </a:r>
          </a:p>
          <a:p>
            <a:r>
              <a:rPr lang="nl-NL" sz="8000" dirty="0">
                <a:latin typeface="Arial" pitchFamily="34" charset="0"/>
                <a:cs typeface="Arial" pitchFamily="34" charset="0"/>
              </a:rPr>
              <a:t>Gewichtsverlies</a:t>
            </a:r>
          </a:p>
          <a:p>
            <a:r>
              <a:rPr lang="nl-NL" sz="8000" dirty="0">
                <a:latin typeface="Arial" pitchFamily="34" charset="0"/>
                <a:cs typeface="Arial" pitchFamily="34" charset="0"/>
              </a:rPr>
              <a:t>De stemming is duidelijk anders dan bijvoorbeeld verdriet</a:t>
            </a:r>
          </a:p>
          <a:p>
            <a:r>
              <a:rPr lang="nl-NL" sz="8000" dirty="0">
                <a:latin typeface="Arial" pitchFamily="34" charset="0"/>
                <a:cs typeface="Arial" pitchFamily="34" charset="0"/>
              </a:rPr>
              <a:t>De stemming wisselt over de dag. Typisch is dat zij ’s ochtends erger is dan ’s avonds.</a:t>
            </a:r>
          </a:p>
          <a:p>
            <a:r>
              <a:rPr lang="nl-NL" sz="8000" dirty="0">
                <a:latin typeface="Arial" pitchFamily="34" charset="0"/>
                <a:cs typeface="Arial" pitchFamily="34" charset="0"/>
              </a:rPr>
              <a:t>Sterke schuldgevoelens</a:t>
            </a:r>
          </a:p>
          <a:p>
            <a:r>
              <a:rPr lang="nl-NL" sz="8000" dirty="0">
                <a:latin typeface="Arial" pitchFamily="34" charset="0"/>
                <a:cs typeface="Arial" pitchFamily="34" charset="0"/>
              </a:rPr>
              <a:t>Langzame spraak en langzaam bewegen</a:t>
            </a:r>
          </a:p>
          <a:p>
            <a:endParaRPr lang="nl-NL" sz="8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nl-NL" sz="9600" dirty="0">
                <a:latin typeface="Arial" pitchFamily="34" charset="0"/>
                <a:cs typeface="Arial" pitchFamily="34" charset="0"/>
              </a:rPr>
              <a:t>Ernst</a:t>
            </a:r>
          </a:p>
          <a:p>
            <a:r>
              <a:rPr lang="nl-NL" sz="8000" dirty="0">
                <a:latin typeface="Arial" pitchFamily="34" charset="0"/>
                <a:cs typeface="Arial" pitchFamily="34" charset="0"/>
              </a:rPr>
              <a:t>Mild/licht</a:t>
            </a:r>
          </a:p>
          <a:p>
            <a:r>
              <a:rPr lang="nl-NL" sz="8000" dirty="0">
                <a:latin typeface="Arial" pitchFamily="34" charset="0"/>
                <a:cs typeface="Arial" pitchFamily="34" charset="0"/>
              </a:rPr>
              <a:t>Matig</a:t>
            </a:r>
          </a:p>
          <a:p>
            <a:r>
              <a:rPr lang="nl-NL" sz="8000" dirty="0">
                <a:latin typeface="Arial" pitchFamily="34" charset="0"/>
                <a:cs typeface="Arial" pitchFamily="34" charset="0"/>
              </a:rPr>
              <a:t>Ernstig</a:t>
            </a:r>
          </a:p>
          <a:p>
            <a:endParaRPr lang="nl-NL" sz="8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nl-NL" sz="9600" dirty="0">
                <a:latin typeface="Arial" pitchFamily="34" charset="0"/>
                <a:cs typeface="Arial" pitchFamily="34" charset="0"/>
              </a:rPr>
              <a:t>Eenmalige depressie, terugkerend of chronisch</a:t>
            </a:r>
            <a:br>
              <a:rPr lang="nl-NL" sz="7400" dirty="0"/>
            </a:br>
            <a:endParaRPr lang="nl-NL" sz="7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nl-NL" sz="7400" dirty="0">
              <a:latin typeface="Arial" pitchFamily="34" charset="0"/>
              <a:cs typeface="Arial" pitchFamily="34" charset="0"/>
            </a:endParaRPr>
          </a:p>
          <a:p>
            <a:endParaRPr lang="nl-NL" dirty="0">
              <a:latin typeface="Arial" pitchFamily="34" charset="0"/>
              <a:cs typeface="Arial" pitchFamily="34" charset="0"/>
            </a:endParaRPr>
          </a:p>
          <a:p>
            <a:endParaRPr lang="nl-NL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br>
              <a:rPr lang="nl-NL" dirty="0"/>
            </a:b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nl-NL" dirty="0"/>
              <a:t>Oorzaken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0" y="908720"/>
            <a:ext cx="8748464" cy="594928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nl-NL" b="1" dirty="0"/>
              <a:t>Genetische factoren</a:t>
            </a:r>
          </a:p>
          <a:p>
            <a:pPr lvl="1">
              <a:lnSpc>
                <a:spcPct val="150000"/>
              </a:lnSpc>
            </a:pPr>
            <a:r>
              <a:rPr lang="nl-NL" dirty="0"/>
              <a:t>“in de familie”</a:t>
            </a:r>
          </a:p>
          <a:p>
            <a:pPr lvl="1">
              <a:lnSpc>
                <a:spcPct val="150000"/>
              </a:lnSpc>
            </a:pPr>
            <a:r>
              <a:rPr lang="nl-NL" dirty="0"/>
              <a:t>kwetsbaarheid</a:t>
            </a:r>
          </a:p>
          <a:p>
            <a:pPr>
              <a:lnSpc>
                <a:spcPct val="150000"/>
              </a:lnSpc>
            </a:pPr>
            <a:r>
              <a:rPr lang="nl-NL" b="1" dirty="0"/>
              <a:t>Biologische factoren</a:t>
            </a:r>
          </a:p>
          <a:p>
            <a:pPr lvl="1">
              <a:lnSpc>
                <a:spcPct val="150000"/>
              </a:lnSpc>
            </a:pPr>
            <a:r>
              <a:rPr lang="nl-NL" dirty="0"/>
              <a:t>Ontregeling in de neurotransmitters in de hersenen</a:t>
            </a:r>
          </a:p>
          <a:p>
            <a:pPr lvl="1">
              <a:lnSpc>
                <a:spcPct val="150000"/>
              </a:lnSpc>
            </a:pPr>
            <a:r>
              <a:rPr lang="nl-NL" dirty="0"/>
              <a:t>Neurotransmitter </a:t>
            </a:r>
            <a:r>
              <a:rPr lang="nl-NL" dirty="0" err="1"/>
              <a:t>Serotinine</a:t>
            </a:r>
            <a:r>
              <a:rPr lang="nl-NL" dirty="0"/>
              <a:t> (overdracht informatie, stemming) neemt af</a:t>
            </a:r>
          </a:p>
          <a:p>
            <a:pPr lvl="1">
              <a:lnSpc>
                <a:spcPct val="150000"/>
              </a:lnSpc>
            </a:pPr>
            <a:r>
              <a:rPr lang="nl-NL" dirty="0"/>
              <a:t>Somatische aandoeningen (bv. schildklierafwijking: hormonale ontregeling)</a:t>
            </a:r>
          </a:p>
          <a:p>
            <a:pPr>
              <a:lnSpc>
                <a:spcPct val="150000"/>
              </a:lnSpc>
            </a:pPr>
            <a:r>
              <a:rPr lang="nl-NL" b="1" dirty="0"/>
              <a:t>Psychologische factoren</a:t>
            </a:r>
          </a:p>
          <a:p>
            <a:pPr lvl="1">
              <a:lnSpc>
                <a:spcPct val="150000"/>
              </a:lnSpc>
            </a:pPr>
            <a:r>
              <a:rPr lang="nl-NL" dirty="0"/>
              <a:t>Leeftijd, karakter, persoonlijkheidskenmerken, zelfbeeld</a:t>
            </a:r>
          </a:p>
          <a:p>
            <a:pPr lvl="1">
              <a:lnSpc>
                <a:spcPct val="150000"/>
              </a:lnSpc>
            </a:pPr>
            <a:r>
              <a:rPr lang="nl-NL" dirty="0"/>
              <a:t>Hoe gaat iemand om met stressvolle situaties</a:t>
            </a:r>
          </a:p>
          <a:p>
            <a:pPr>
              <a:lnSpc>
                <a:spcPct val="150000"/>
              </a:lnSpc>
            </a:pPr>
            <a:r>
              <a:rPr lang="nl-NL" b="1" dirty="0"/>
              <a:t>Sociale factoren</a:t>
            </a:r>
          </a:p>
          <a:p>
            <a:pPr lvl="1">
              <a:lnSpc>
                <a:spcPct val="150000"/>
              </a:lnSpc>
            </a:pPr>
            <a:r>
              <a:rPr lang="nl-NL" dirty="0"/>
              <a:t>Life-events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nl-NL" dirty="0"/>
              <a:t>Behandeling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208912" cy="59492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nl-NL" b="1" dirty="0"/>
              <a:t>Medicatie </a:t>
            </a:r>
          </a:p>
          <a:p>
            <a:pPr lvl="1">
              <a:lnSpc>
                <a:spcPct val="150000"/>
              </a:lnSpc>
            </a:pPr>
            <a:r>
              <a:rPr lang="nl-NL" dirty="0" err="1"/>
              <a:t>anti-depressiva</a:t>
            </a:r>
            <a:endParaRPr lang="nl-NL" dirty="0"/>
          </a:p>
          <a:p>
            <a:pPr lvl="1">
              <a:lnSpc>
                <a:spcPct val="150000"/>
              </a:lnSpc>
            </a:pPr>
            <a:r>
              <a:rPr lang="nl-NL" dirty="0" err="1"/>
              <a:t>Anti-psychotica</a:t>
            </a:r>
            <a:r>
              <a:rPr lang="nl-NL" dirty="0"/>
              <a:t> bij psychotische depressie</a:t>
            </a:r>
          </a:p>
          <a:p>
            <a:pPr>
              <a:lnSpc>
                <a:spcPct val="150000"/>
              </a:lnSpc>
            </a:pPr>
            <a:r>
              <a:rPr lang="nl-NL" b="1" dirty="0"/>
              <a:t>ECT</a:t>
            </a:r>
          </a:p>
          <a:p>
            <a:pPr>
              <a:lnSpc>
                <a:spcPct val="150000"/>
              </a:lnSpc>
            </a:pPr>
            <a:r>
              <a:rPr lang="nl-NL" b="1" dirty="0"/>
              <a:t>Lichttherapie</a:t>
            </a:r>
          </a:p>
          <a:p>
            <a:pPr>
              <a:lnSpc>
                <a:spcPct val="150000"/>
              </a:lnSpc>
            </a:pPr>
            <a:r>
              <a:rPr lang="nl-NL" b="1" dirty="0"/>
              <a:t>Therapie</a:t>
            </a:r>
          </a:p>
          <a:p>
            <a:pPr lvl="1">
              <a:lnSpc>
                <a:spcPct val="150000"/>
              </a:lnSpc>
            </a:pPr>
            <a:r>
              <a:rPr lang="nl-NL" dirty="0"/>
              <a:t>Cognitieve therapie</a:t>
            </a:r>
          </a:p>
          <a:p>
            <a:pPr lvl="1">
              <a:lnSpc>
                <a:spcPct val="150000"/>
              </a:lnSpc>
            </a:pPr>
            <a:r>
              <a:rPr lang="nl-NL" dirty="0"/>
              <a:t>Interpersoonlijke therapie / psychotherapie</a:t>
            </a:r>
          </a:p>
          <a:p>
            <a:pPr lvl="1">
              <a:lnSpc>
                <a:spcPct val="150000"/>
              </a:lnSpc>
            </a:pPr>
            <a:r>
              <a:rPr lang="nl-NL" dirty="0"/>
              <a:t>Running therapie</a:t>
            </a:r>
          </a:p>
          <a:p>
            <a:pPr>
              <a:lnSpc>
                <a:spcPct val="150000"/>
              </a:lnSpc>
            </a:pPr>
            <a:r>
              <a:rPr lang="nl-NL" b="1" dirty="0"/>
              <a:t>Combinatie 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nl-NL" dirty="0"/>
              <a:t>Aandachtspunten Zorg bij depressie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208912" cy="594928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nl-NL" b="1" dirty="0"/>
              <a:t>Houding</a:t>
            </a:r>
          </a:p>
          <a:p>
            <a:pPr lvl="1">
              <a:lnSpc>
                <a:spcPct val="150000"/>
              </a:lnSpc>
            </a:pPr>
            <a:r>
              <a:rPr lang="nl-NL" dirty="0"/>
              <a:t>Betrouwbaar, acceptatie, geduld, begrip</a:t>
            </a:r>
          </a:p>
          <a:p>
            <a:pPr>
              <a:lnSpc>
                <a:spcPct val="150000"/>
              </a:lnSpc>
            </a:pPr>
            <a:r>
              <a:rPr lang="nl-NL" b="1" dirty="0"/>
              <a:t>Alert zijn op vocht- en voedingsinname</a:t>
            </a:r>
          </a:p>
          <a:p>
            <a:pPr lvl="1">
              <a:lnSpc>
                <a:spcPct val="150000"/>
              </a:lnSpc>
            </a:pPr>
            <a:r>
              <a:rPr lang="nl-NL" dirty="0"/>
              <a:t>Observeren, stimuleren</a:t>
            </a:r>
          </a:p>
          <a:p>
            <a:pPr>
              <a:lnSpc>
                <a:spcPct val="150000"/>
              </a:lnSpc>
            </a:pPr>
            <a:r>
              <a:rPr lang="nl-NL" b="1" dirty="0"/>
              <a:t>Ondersteunen / stimuleren persoonlijke </a:t>
            </a:r>
            <a:r>
              <a:rPr lang="nl-NL" b="1" dirty="0" err="1"/>
              <a:t>hygiene</a:t>
            </a:r>
            <a:endParaRPr lang="nl-NL" b="1" dirty="0"/>
          </a:p>
          <a:p>
            <a:pPr lvl="1">
              <a:lnSpc>
                <a:spcPct val="150000"/>
              </a:lnSpc>
            </a:pPr>
            <a:r>
              <a:rPr lang="nl-NL" dirty="0"/>
              <a:t>Alleen overnemen in uiterste noodzaak</a:t>
            </a:r>
          </a:p>
          <a:p>
            <a:pPr>
              <a:lnSpc>
                <a:spcPct val="150000"/>
              </a:lnSpc>
            </a:pPr>
            <a:r>
              <a:rPr lang="nl-NL" b="1" dirty="0"/>
              <a:t>Stimuleren tot activiteiten</a:t>
            </a:r>
          </a:p>
          <a:p>
            <a:pPr lvl="1">
              <a:lnSpc>
                <a:spcPct val="150000"/>
              </a:lnSpc>
            </a:pPr>
            <a:r>
              <a:rPr lang="nl-NL" dirty="0"/>
              <a:t>Dagritme</a:t>
            </a:r>
          </a:p>
          <a:p>
            <a:pPr lvl="1">
              <a:lnSpc>
                <a:spcPct val="150000"/>
              </a:lnSpc>
            </a:pPr>
            <a:r>
              <a:rPr lang="nl-NL" dirty="0"/>
              <a:t>Concrete activiteiten</a:t>
            </a:r>
          </a:p>
          <a:p>
            <a:pPr>
              <a:lnSpc>
                <a:spcPct val="150000"/>
              </a:lnSpc>
            </a:pPr>
            <a:r>
              <a:rPr lang="nl-NL" b="1" dirty="0"/>
              <a:t>Stimuleren tot contact</a:t>
            </a:r>
          </a:p>
          <a:p>
            <a:pPr>
              <a:lnSpc>
                <a:spcPct val="150000"/>
              </a:lnSpc>
            </a:pPr>
            <a:r>
              <a:rPr lang="nl-NL" b="1" dirty="0"/>
              <a:t>Alert zijn op suicidaliteit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nl-NL" dirty="0"/>
              <a:t>Bipolaire stoornis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nl-NL" dirty="0"/>
              <a:t>Een </a:t>
            </a:r>
            <a:r>
              <a:rPr lang="nl-NL" dirty="0" err="1"/>
              <a:t>bipolaire-I</a:t>
            </a:r>
            <a:r>
              <a:rPr lang="nl-NL" dirty="0"/>
              <a:t> stoornis</a:t>
            </a:r>
          </a:p>
          <a:p>
            <a:pPr lvl="1">
              <a:lnSpc>
                <a:spcPct val="150000"/>
              </a:lnSpc>
              <a:buNone/>
            </a:pPr>
            <a:r>
              <a:rPr lang="nl-NL" sz="2200" i="1" dirty="0"/>
              <a:t>Iemand heeft last van manische episodes en mogelijk ook van </a:t>
            </a:r>
            <a:r>
              <a:rPr lang="nl-NL" sz="2200" i="1" dirty="0" err="1"/>
              <a:t>hypomane</a:t>
            </a:r>
            <a:r>
              <a:rPr lang="nl-NL" sz="2200" i="1" dirty="0"/>
              <a:t>, depressieve en gemengde episodes. Na één manische episode kan iemand de diagnose </a:t>
            </a:r>
            <a:r>
              <a:rPr lang="nl-NL" sz="2200" i="1" dirty="0" err="1"/>
              <a:t>bipolaire-I</a:t>
            </a:r>
            <a:r>
              <a:rPr lang="nl-NL" sz="2200" i="1" dirty="0"/>
              <a:t> stoornis krijgen.</a:t>
            </a:r>
          </a:p>
          <a:p>
            <a:pPr>
              <a:lnSpc>
                <a:spcPct val="150000"/>
              </a:lnSpc>
              <a:buNone/>
            </a:pPr>
            <a:endParaRPr lang="nl-NL" dirty="0"/>
          </a:p>
          <a:p>
            <a:pPr>
              <a:lnSpc>
                <a:spcPct val="150000"/>
              </a:lnSpc>
            </a:pPr>
            <a:r>
              <a:rPr lang="nl-NL" dirty="0" err="1"/>
              <a:t>Bipolaire-II</a:t>
            </a:r>
            <a:r>
              <a:rPr lang="nl-NL" dirty="0"/>
              <a:t> stoornis</a:t>
            </a:r>
          </a:p>
          <a:p>
            <a:pPr>
              <a:lnSpc>
                <a:spcPct val="150000"/>
              </a:lnSpc>
              <a:buNone/>
            </a:pPr>
            <a:r>
              <a:rPr lang="nl-NL" sz="2200" i="1" dirty="0"/>
              <a:t>Iemand heeft last van depressieve en </a:t>
            </a:r>
            <a:r>
              <a:rPr lang="nl-NL" sz="2200" i="1" dirty="0" err="1"/>
              <a:t>hypomane</a:t>
            </a:r>
            <a:r>
              <a:rPr lang="nl-NL" sz="2200" i="1" dirty="0"/>
              <a:t> episodes maar maakt geen manische of gemengde episodes mee. De diagnose </a:t>
            </a:r>
            <a:r>
              <a:rPr lang="nl-NL" sz="2200" i="1" dirty="0" err="1"/>
              <a:t>bipolaire-II</a:t>
            </a:r>
            <a:r>
              <a:rPr lang="nl-NL" sz="2200" i="1" dirty="0"/>
              <a:t> stoornis wordt na één </a:t>
            </a:r>
            <a:r>
              <a:rPr lang="nl-NL" sz="2200" i="1" dirty="0" err="1"/>
              <a:t>hypomane</a:t>
            </a:r>
            <a:r>
              <a:rPr lang="nl-NL" sz="2200" i="1" dirty="0"/>
              <a:t> en één of meer depressieve episodes gegeven.</a:t>
            </a:r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Manische episode &gt; kenmerken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nl-NL" dirty="0" err="1"/>
              <a:t>Ontremming</a:t>
            </a:r>
            <a:r>
              <a:rPr lang="nl-NL" dirty="0"/>
              <a:t> </a:t>
            </a:r>
          </a:p>
          <a:p>
            <a:pPr lvl="1">
              <a:buFont typeface="Wingdings" pitchFamily="2" charset="2"/>
              <a:buChar char="v"/>
            </a:pPr>
            <a:r>
              <a:rPr lang="nl-NL" dirty="0"/>
              <a:t>overschrijden eigen en andermans grenzen</a:t>
            </a:r>
          </a:p>
          <a:p>
            <a:pPr lvl="1">
              <a:buFont typeface="Wingdings" pitchFamily="2" charset="2"/>
              <a:buChar char="v"/>
            </a:pPr>
            <a:r>
              <a:rPr lang="nl-NL" dirty="0"/>
              <a:t>Sociaal, seksueel, financieel</a:t>
            </a:r>
          </a:p>
          <a:p>
            <a:pPr lvl="1">
              <a:buFont typeface="Wingdings" pitchFamily="2" charset="2"/>
              <a:buChar char="v"/>
            </a:pPr>
            <a:r>
              <a:rPr lang="nl-NL" dirty="0"/>
              <a:t>Dadendrang</a:t>
            </a:r>
          </a:p>
          <a:p>
            <a:pPr>
              <a:buFont typeface="Wingdings" pitchFamily="2" charset="2"/>
              <a:buChar char="v"/>
            </a:pPr>
            <a:endParaRPr lang="nl-NL" dirty="0"/>
          </a:p>
          <a:p>
            <a:pPr>
              <a:buFont typeface="Wingdings" pitchFamily="2" charset="2"/>
              <a:buChar char="v"/>
            </a:pPr>
            <a:r>
              <a:rPr lang="nl-NL" dirty="0"/>
              <a:t>Stoornis in de stemming</a:t>
            </a:r>
          </a:p>
          <a:p>
            <a:pPr lvl="1">
              <a:buFont typeface="Wingdings" pitchFamily="2" charset="2"/>
              <a:buChar char="v"/>
            </a:pPr>
            <a:r>
              <a:rPr lang="nl-NL" dirty="0"/>
              <a:t>Overdreven opgewekte stemming, uitbundigheid</a:t>
            </a:r>
          </a:p>
          <a:p>
            <a:pPr lvl="1">
              <a:buFont typeface="Wingdings" pitchFamily="2" charset="2"/>
              <a:buChar char="v"/>
            </a:pPr>
            <a:r>
              <a:rPr lang="nl-NL" dirty="0"/>
              <a:t>Druk, gejaagd, verhoogde prikkelbaarheid</a:t>
            </a:r>
          </a:p>
          <a:p>
            <a:pPr lvl="1">
              <a:buFont typeface="Wingdings" pitchFamily="2" charset="2"/>
              <a:buChar char="v"/>
            </a:pPr>
            <a:r>
              <a:rPr lang="nl-NL" dirty="0"/>
              <a:t>Versneld denken, </a:t>
            </a:r>
            <a:r>
              <a:rPr lang="nl-NL" dirty="0" err="1"/>
              <a:t>gedachtenvlucht</a:t>
            </a:r>
            <a:endParaRPr lang="nl-NL" dirty="0"/>
          </a:p>
          <a:p>
            <a:pPr lvl="1">
              <a:buFont typeface="Wingdings" pitchFamily="2" charset="2"/>
              <a:buChar char="v"/>
            </a:pPr>
            <a:r>
              <a:rPr lang="nl-NL" dirty="0"/>
              <a:t>Optimisme, creativiteit, drang om te praten, impulsief</a:t>
            </a:r>
          </a:p>
          <a:p>
            <a:pPr lvl="1">
              <a:buFont typeface="Wingdings" pitchFamily="2" charset="2"/>
              <a:buChar char="v"/>
            </a:pPr>
            <a:endParaRPr lang="nl-NL" dirty="0"/>
          </a:p>
          <a:p>
            <a:pPr lvl="1">
              <a:buFont typeface="Wingdings" pitchFamily="2" charset="2"/>
              <a:buChar char="v"/>
            </a:pP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Manische episode &gt; kenmerken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nl-NL" dirty="0"/>
              <a:t>Verhoogde zelfwaardering</a:t>
            </a:r>
          </a:p>
          <a:p>
            <a:pPr lvl="1">
              <a:buFont typeface="Wingdings" pitchFamily="2" charset="2"/>
              <a:buChar char="v"/>
            </a:pPr>
            <a:r>
              <a:rPr lang="nl-NL" dirty="0"/>
              <a:t>Superieur, bijzondere gaven, veel zelfvertrouwen</a:t>
            </a:r>
            <a:endParaRPr lang="nl-NL" sz="2400" dirty="0"/>
          </a:p>
          <a:p>
            <a:pPr lvl="1">
              <a:buFont typeface="Wingdings" pitchFamily="2" charset="2"/>
              <a:buChar char="v"/>
            </a:pPr>
            <a:r>
              <a:rPr lang="nl-NL" dirty="0"/>
              <a:t>Ongevraagd kritiek geven</a:t>
            </a:r>
          </a:p>
          <a:p>
            <a:pPr lvl="1">
              <a:buFont typeface="Wingdings" pitchFamily="2" charset="2"/>
              <a:buChar char="v"/>
            </a:pPr>
            <a:r>
              <a:rPr lang="nl-NL" dirty="0"/>
              <a:t>Grootheidsideeën  (psychotische verschijnselen)</a:t>
            </a:r>
          </a:p>
          <a:p>
            <a:pPr lvl="1">
              <a:buFont typeface="Wingdings" pitchFamily="2" charset="2"/>
              <a:buChar char="v"/>
            </a:pPr>
            <a:endParaRPr lang="nl-NL" dirty="0"/>
          </a:p>
          <a:p>
            <a:pPr>
              <a:buFont typeface="Wingdings" pitchFamily="2" charset="2"/>
              <a:buChar char="v"/>
            </a:pPr>
            <a:r>
              <a:rPr lang="nl-NL" dirty="0" err="1"/>
              <a:t>Overactiviteit</a:t>
            </a:r>
            <a:endParaRPr lang="nl-NL" dirty="0"/>
          </a:p>
          <a:p>
            <a:pPr lvl="1">
              <a:buFont typeface="Wingdings" pitchFamily="2" charset="2"/>
              <a:buChar char="v"/>
            </a:pPr>
            <a:r>
              <a:rPr lang="nl-NL" dirty="0"/>
              <a:t>hyperactiviteit</a:t>
            </a:r>
          </a:p>
          <a:p>
            <a:pPr lvl="1">
              <a:buFont typeface="Wingdings" pitchFamily="2" charset="2"/>
              <a:buChar char="v"/>
            </a:pPr>
            <a:r>
              <a:rPr lang="nl-NL" dirty="0"/>
              <a:t>Plannen maken, uitvoeren, chaos</a:t>
            </a:r>
          </a:p>
          <a:p>
            <a:pPr lvl="1">
              <a:buFont typeface="Wingdings" pitchFamily="2" charset="2"/>
              <a:buChar char="v"/>
            </a:pPr>
            <a:r>
              <a:rPr lang="nl-NL" dirty="0"/>
              <a:t>Reageert op alle prikkels</a:t>
            </a:r>
          </a:p>
          <a:p>
            <a:pPr lvl="1">
              <a:buFont typeface="Wingdings" pitchFamily="2" charset="2"/>
              <a:buChar char="v"/>
            </a:pPr>
            <a:r>
              <a:rPr lang="nl-NL" dirty="0"/>
              <a:t>Onuitputtelijke energie, niet slapen (risico op )</a:t>
            </a:r>
          </a:p>
          <a:p>
            <a:pPr lvl="1">
              <a:buFont typeface="Wingdings" pitchFamily="2" charset="2"/>
              <a:buChar char="v"/>
            </a:pPr>
            <a:endParaRPr lang="nl-NL" dirty="0"/>
          </a:p>
          <a:p>
            <a:pPr>
              <a:buNone/>
            </a:pPr>
            <a:r>
              <a:rPr lang="nl-NL" sz="2000" dirty="0"/>
              <a:t>NB bij hypomanie wel realiteitszin en controle, kan voorbode zijn…</a:t>
            </a:r>
          </a:p>
          <a:p>
            <a:pPr lvl="1">
              <a:buFont typeface="Wingdings" pitchFamily="2" charset="2"/>
              <a:buChar char="v"/>
            </a:pPr>
            <a:endParaRPr lang="nl-NL" dirty="0"/>
          </a:p>
          <a:p>
            <a:pPr lvl="1">
              <a:buFont typeface="Wingdings" pitchFamily="2" charset="2"/>
              <a:buChar char="v"/>
            </a:pP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Oorzaken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Hoe de bipolaire stoornis ontstaat, is nog niet bekend. Waarschijnlijk zijn er meerdere oorzaken. </a:t>
            </a:r>
          </a:p>
          <a:p>
            <a:endParaRPr lang="nl-NL" dirty="0"/>
          </a:p>
          <a:p>
            <a:r>
              <a:rPr lang="nl-NL" dirty="0"/>
              <a:t>De laatste jaren wordt steeds meer onderzoek verricht naar de invloed van </a:t>
            </a:r>
            <a:r>
              <a:rPr lang="nl-NL" b="1" i="1" dirty="0"/>
              <a:t>genetische kwetsbaarheid enerzijds en de invloed van de omgeving anderzijds</a:t>
            </a:r>
            <a:r>
              <a:rPr lang="nl-NL" dirty="0"/>
              <a:t>.</a:t>
            </a:r>
          </a:p>
          <a:p>
            <a:endParaRPr lang="nl-NL" dirty="0"/>
          </a:p>
          <a:p>
            <a:r>
              <a:rPr lang="nl-NL" dirty="0"/>
              <a:t>Ongeveer tweederde van alle mensen die aan een bipolaire stoornis lijden, hebben een familielid met een stemmingsstoornis.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>
          <a:xfrm rot="5400000">
            <a:off x="6104566" y="2851620"/>
            <a:ext cx="4971640" cy="365760"/>
          </a:xfrm>
        </p:spPr>
        <p:txBody>
          <a:bodyPr/>
          <a:lstStyle/>
          <a:p>
            <a:r>
              <a:rPr lang="nl-NL" dirty="0"/>
              <a:t>Bron: </a:t>
            </a:r>
            <a:r>
              <a:rPr lang="nl-NL" dirty="0" err="1"/>
              <a:t>www.psyq.nl</a:t>
            </a:r>
            <a:r>
              <a:rPr lang="nl-NL" dirty="0"/>
              <a:t>/Programma/Depressie/</a:t>
            </a:r>
            <a:r>
              <a:rPr lang="nl-NL" dirty="0" err="1"/>
              <a:t>Bipolaire-stoornis</a:t>
            </a:r>
            <a:r>
              <a:rPr lang="nl-NL" dirty="0"/>
              <a:t>/Oorzaken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nl-NL" dirty="0"/>
              <a:t>Behandeling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Niet te genezen</a:t>
            </a:r>
          </a:p>
          <a:p>
            <a:r>
              <a:rPr lang="nl-NL" dirty="0"/>
              <a:t>Medicijnen</a:t>
            </a:r>
          </a:p>
          <a:p>
            <a:pPr lvl="1"/>
            <a:r>
              <a:rPr lang="nl-NL" dirty="0"/>
              <a:t>Op langere termijn stabiliseren:</a:t>
            </a:r>
          </a:p>
          <a:p>
            <a:pPr lvl="6"/>
            <a:r>
              <a:rPr lang="nl-NL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Stemmingsstabilisatoren </a:t>
            </a:r>
          </a:p>
          <a:p>
            <a:pPr lvl="6"/>
            <a:r>
              <a:rPr lang="nl-NL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Lithiumcarbonaat (zout)</a:t>
            </a:r>
          </a:p>
          <a:p>
            <a:pPr lvl="6"/>
            <a:r>
              <a:rPr lang="nl-NL" sz="1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Carbamazepine</a:t>
            </a:r>
            <a:r>
              <a:rPr lang="nl-NL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®</a:t>
            </a:r>
          </a:p>
          <a:p>
            <a:pPr lvl="1"/>
            <a:r>
              <a:rPr lang="nl-NL" dirty="0"/>
              <a:t>Symptomen verminderen in acute fase</a:t>
            </a:r>
          </a:p>
          <a:p>
            <a:pPr lvl="6"/>
            <a:r>
              <a:rPr lang="nl-NL" sz="1800" dirty="0">
                <a:solidFill>
                  <a:schemeClr val="tx1"/>
                </a:solidFill>
              </a:rPr>
              <a:t>Slaapmedicatie</a:t>
            </a:r>
          </a:p>
          <a:p>
            <a:pPr lvl="6"/>
            <a:r>
              <a:rPr lang="nl-NL" sz="1800" dirty="0" err="1">
                <a:solidFill>
                  <a:schemeClr val="tx1"/>
                </a:solidFill>
              </a:rPr>
              <a:t>Sederende</a:t>
            </a:r>
            <a:r>
              <a:rPr lang="nl-NL" sz="1800" dirty="0">
                <a:solidFill>
                  <a:schemeClr val="tx1"/>
                </a:solidFill>
              </a:rPr>
              <a:t> medicatie</a:t>
            </a:r>
          </a:p>
          <a:p>
            <a:pPr lvl="6"/>
            <a:r>
              <a:rPr lang="nl-NL" sz="1800" dirty="0" err="1">
                <a:solidFill>
                  <a:schemeClr val="tx1"/>
                </a:solidFill>
              </a:rPr>
              <a:t>Antipsychotica</a:t>
            </a:r>
            <a:r>
              <a:rPr lang="nl-NL" sz="1800" dirty="0">
                <a:solidFill>
                  <a:schemeClr val="tx1"/>
                </a:solidFill>
              </a:rPr>
              <a:t> </a:t>
            </a:r>
          </a:p>
          <a:p>
            <a:r>
              <a:rPr lang="nl-NL" dirty="0" err="1"/>
              <a:t>Psycho-educatie</a:t>
            </a:r>
            <a:r>
              <a:rPr lang="nl-NL" dirty="0"/>
              <a:t> </a:t>
            </a:r>
          </a:p>
          <a:p>
            <a:pPr lvl="6"/>
            <a:r>
              <a:rPr lang="nl-NL" sz="1800" dirty="0">
                <a:solidFill>
                  <a:schemeClr val="tx1"/>
                </a:solidFill>
              </a:rPr>
              <a:t>Medicatietrouw</a:t>
            </a:r>
          </a:p>
          <a:p>
            <a:pPr lvl="6"/>
            <a:r>
              <a:rPr lang="nl-NL" sz="1800" dirty="0">
                <a:solidFill>
                  <a:schemeClr val="tx1"/>
                </a:solidFill>
              </a:rPr>
              <a:t>Leefstijl</a:t>
            </a:r>
          </a:p>
          <a:p>
            <a:pPr lvl="6"/>
            <a:r>
              <a:rPr lang="nl-NL" sz="1800" dirty="0">
                <a:solidFill>
                  <a:schemeClr val="tx1"/>
                </a:solidFill>
              </a:rPr>
              <a:t>Lifechart</a:t>
            </a:r>
          </a:p>
          <a:p>
            <a:pPr lvl="6"/>
            <a:r>
              <a:rPr lang="nl-NL" sz="1800" dirty="0">
                <a:solidFill>
                  <a:schemeClr val="tx1"/>
                </a:solidFill>
              </a:rPr>
              <a:t>Signaleringsplan </a:t>
            </a:r>
          </a:p>
          <a:p>
            <a:pPr lvl="6"/>
            <a:r>
              <a:rPr lang="nl-NL" sz="1800" dirty="0">
                <a:solidFill>
                  <a:schemeClr val="tx1"/>
                </a:solidFill>
              </a:rPr>
              <a:t>Betrekken sociale omgeving</a:t>
            </a:r>
          </a:p>
          <a:p>
            <a:pPr lvl="8"/>
            <a:endParaRPr lang="nl-NL" dirty="0">
              <a:latin typeface="Arial"/>
              <a:cs typeface="Arial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VANDAAG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r>
              <a:rPr lang="nl-NL" dirty="0"/>
              <a:t>Stemmingsstoornissen</a:t>
            </a:r>
          </a:p>
          <a:p>
            <a:pPr lvl="1"/>
            <a:r>
              <a:rPr lang="nl-NL" dirty="0"/>
              <a:t>Depressie</a:t>
            </a:r>
          </a:p>
          <a:p>
            <a:pPr lvl="1"/>
            <a:r>
              <a:rPr lang="nl-NL" dirty="0"/>
              <a:t>Manie</a:t>
            </a:r>
          </a:p>
          <a:p>
            <a:pPr lvl="1"/>
            <a:r>
              <a:rPr lang="nl-NL" dirty="0" err="1"/>
              <a:t>Uni</a:t>
            </a:r>
            <a:r>
              <a:rPr lang="nl-NL" dirty="0"/>
              <a:t>- en </a:t>
            </a:r>
            <a:r>
              <a:rPr lang="nl-NL" dirty="0" err="1"/>
              <a:t>bi-polaire</a:t>
            </a:r>
            <a:r>
              <a:rPr lang="nl-NL" dirty="0"/>
              <a:t> stoornis</a:t>
            </a:r>
          </a:p>
          <a:p>
            <a:pPr lvl="1"/>
            <a:endParaRPr lang="nl-NL" dirty="0"/>
          </a:p>
          <a:p>
            <a:r>
              <a:rPr lang="nl-NL" dirty="0"/>
              <a:t>Casus &amp; Opdracht</a:t>
            </a:r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Verpleegkundige Zorg bij een manische episode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517232"/>
          </a:xfrm>
        </p:spPr>
        <p:txBody>
          <a:bodyPr>
            <a:normAutofit lnSpcReduction="10000"/>
          </a:bodyPr>
          <a:lstStyle/>
          <a:p>
            <a:r>
              <a:rPr lang="nl-NL" dirty="0"/>
              <a:t>Zorgvrager beschermen tegen zichzelf door zorg te dragen voor een veilige omgeving (vaak opname)</a:t>
            </a:r>
          </a:p>
          <a:p>
            <a:r>
              <a:rPr lang="nl-NL" dirty="0"/>
              <a:t>Risico op uitputting, </a:t>
            </a:r>
            <a:r>
              <a:rPr lang="nl-NL" dirty="0" err="1"/>
              <a:t>voedings</a:t>
            </a:r>
            <a:r>
              <a:rPr lang="nl-NL" dirty="0"/>
              <a:t>- en vochttekort, agressie &gt; inschatten ernst en zo nodig ingrijpen</a:t>
            </a:r>
          </a:p>
          <a:p>
            <a:r>
              <a:rPr lang="nl-NL" dirty="0"/>
              <a:t>Consequent, duidelijk, uitleggen</a:t>
            </a:r>
          </a:p>
          <a:p>
            <a:r>
              <a:rPr lang="nl-NL" dirty="0"/>
              <a:t>Structuur, dagprogramma, rustmomenten, </a:t>
            </a:r>
            <a:r>
              <a:rPr lang="nl-NL" dirty="0" err="1"/>
              <a:t>dag-nachtritme</a:t>
            </a:r>
            <a:endParaRPr lang="nl-NL" dirty="0"/>
          </a:p>
          <a:p>
            <a:r>
              <a:rPr lang="nl-NL" dirty="0"/>
              <a:t>Kalmerende medicatie, prikkelarme omgeving om gedrag hanteerbaar te houden en uitbarsting te voorkomen</a:t>
            </a:r>
          </a:p>
          <a:p>
            <a:r>
              <a:rPr lang="nl-NL" dirty="0"/>
              <a:t>Grenzen stellen en bewaken &gt; corrigeren en ruimte bieden om te ontladen</a:t>
            </a:r>
          </a:p>
          <a:p>
            <a:r>
              <a:rPr lang="nl-NL" dirty="0"/>
              <a:t>Zoveel mogelijk begeleiding door 1 verpleegkunde</a:t>
            </a:r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7385248" cy="706090"/>
          </a:xfrm>
        </p:spPr>
        <p:txBody>
          <a:bodyPr/>
          <a:lstStyle/>
          <a:p>
            <a:r>
              <a:rPr lang="nl-NL" dirty="0"/>
              <a:t>Casus Mirjam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Lees de casus en maak de opdrachten in tweetallen of alleen.</a:t>
            </a:r>
          </a:p>
          <a:p>
            <a:r>
              <a:rPr lang="nl-NL" dirty="0"/>
              <a:t>Tijd : 25 minuten</a:t>
            </a:r>
          </a:p>
          <a:p>
            <a:endParaRPr lang="nl-NL" dirty="0"/>
          </a:p>
          <a:p>
            <a:endParaRPr lang="nl-NL" dirty="0"/>
          </a:p>
          <a:p>
            <a:pPr>
              <a:buNone/>
            </a:pP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2996952"/>
            <a:ext cx="4895850" cy="3314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781759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Verwerkingsopdrachten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i="1" dirty="0"/>
              <a:t>17 Wat zijn stemmingsstoornissen?</a:t>
            </a:r>
          </a:p>
          <a:p>
            <a:pPr marL="0" indent="0">
              <a:buNone/>
            </a:pPr>
            <a:r>
              <a:rPr lang="nl-NL" dirty="0"/>
              <a:t>17.2</a:t>
            </a:r>
          </a:p>
          <a:p>
            <a:r>
              <a:rPr lang="nl-NL" i="1" dirty="0"/>
              <a:t>18 Zorgvragers met een depressieve stemmingsstoornis</a:t>
            </a:r>
          </a:p>
          <a:p>
            <a:pPr marL="0" indent="0">
              <a:buNone/>
            </a:pPr>
            <a:r>
              <a:rPr lang="nl-NL" dirty="0"/>
              <a:t>18.1, 18.2, 18.4</a:t>
            </a:r>
          </a:p>
          <a:p>
            <a:r>
              <a:rPr lang="nl-NL" i="1" dirty="0"/>
              <a:t>19 Zorgvragers met een manische stemmingsstoornis</a:t>
            </a:r>
          </a:p>
          <a:p>
            <a:r>
              <a:rPr lang="nl-NL" dirty="0"/>
              <a:t>19.1 en 19.5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</p:spTree>
    <p:extLst>
      <p:ext uri="{BB962C8B-B14F-4D97-AF65-F5344CB8AC3E}">
        <p14:creationId xmlns:p14="http://schemas.microsoft.com/office/powerpoint/2010/main" val="6640419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457256" cy="706090"/>
          </a:xfrm>
        </p:spPr>
        <p:txBody>
          <a:bodyPr>
            <a:normAutofit/>
          </a:bodyPr>
          <a:lstStyle/>
          <a:p>
            <a:r>
              <a:rPr lang="nl-NL" b="1" dirty="0"/>
              <a:t>opdracht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7457256" cy="54212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nl-NL" dirty="0"/>
              <a:t>Werk de volgende stappen uit van</a:t>
            </a:r>
          </a:p>
          <a:p>
            <a:pPr>
              <a:buNone/>
            </a:pPr>
            <a:endParaRPr lang="nl-NL" i="1" dirty="0"/>
          </a:p>
          <a:p>
            <a:r>
              <a:rPr lang="nl-NL" b="1" dirty="0"/>
              <a:t>Depressie</a:t>
            </a:r>
            <a:endParaRPr lang="nl-NL" b="1" i="1" dirty="0"/>
          </a:p>
          <a:p>
            <a:r>
              <a:rPr lang="nl-NL" b="1" dirty="0"/>
              <a:t>Bipolaire stoornis (ga bij II, III, IV en V uit van manische episode)</a:t>
            </a:r>
          </a:p>
          <a:p>
            <a:pPr>
              <a:buNone/>
            </a:pPr>
            <a:endParaRPr lang="nl-NL" i="1" dirty="0"/>
          </a:p>
          <a:p>
            <a:pPr marL="514350" lvl="0" indent="-514350">
              <a:buFont typeface="+mj-lt"/>
              <a:buAutoNum type="romanUcPeriod"/>
            </a:pPr>
            <a:r>
              <a:rPr lang="nl-NL" dirty="0"/>
              <a:t>Epidemiologie</a:t>
            </a:r>
            <a:endParaRPr lang="nl-NL" i="1" dirty="0"/>
          </a:p>
          <a:p>
            <a:pPr marL="514350" lvl="0" indent="-514350">
              <a:buFont typeface="+mj-lt"/>
              <a:buAutoNum type="romanUcPeriod"/>
            </a:pPr>
            <a:r>
              <a:rPr lang="nl-NL" dirty="0"/>
              <a:t>Etiologie</a:t>
            </a:r>
            <a:endParaRPr lang="nl-NL" i="1" dirty="0"/>
          </a:p>
          <a:p>
            <a:pPr marL="514350" lvl="0" indent="-514350">
              <a:buFont typeface="+mj-lt"/>
              <a:buAutoNum type="romanUcPeriod"/>
            </a:pPr>
            <a:r>
              <a:rPr lang="nl-NL" dirty="0" err="1"/>
              <a:t>Patho</a:t>
            </a:r>
            <a:r>
              <a:rPr lang="nl-NL" dirty="0"/>
              <a:t> – fysiologie</a:t>
            </a:r>
            <a:endParaRPr lang="nl-NL" i="1" dirty="0"/>
          </a:p>
          <a:p>
            <a:pPr marL="514350" lvl="0" indent="-514350">
              <a:buFont typeface="+mj-lt"/>
              <a:buAutoNum type="romanUcPeriod"/>
            </a:pPr>
            <a:r>
              <a:rPr lang="nl-NL" dirty="0"/>
              <a:t>Symptomatologie</a:t>
            </a:r>
            <a:endParaRPr lang="nl-NL" i="1" dirty="0"/>
          </a:p>
          <a:p>
            <a:pPr marL="514350" lvl="0" indent="-514350">
              <a:buFont typeface="+mj-lt"/>
              <a:buAutoNum type="romanUcPeriod"/>
            </a:pPr>
            <a:r>
              <a:rPr lang="nl-NL" dirty="0"/>
              <a:t>Onderzoek en diagnostiek</a:t>
            </a:r>
            <a:endParaRPr lang="nl-NL" i="1" dirty="0"/>
          </a:p>
          <a:p>
            <a:pPr marL="514350" lvl="0" indent="-514350">
              <a:buFont typeface="+mj-lt"/>
              <a:buAutoNum type="romanUcPeriod"/>
            </a:pPr>
            <a:r>
              <a:rPr lang="en-US" dirty="0" err="1"/>
              <a:t>Therapie</a:t>
            </a:r>
            <a:endParaRPr lang="nl-NL" i="1" dirty="0"/>
          </a:p>
          <a:p>
            <a:pPr marL="514350" lvl="0" indent="-514350">
              <a:buFont typeface="+mj-lt"/>
              <a:buAutoNum type="romanUcPeriod"/>
            </a:pPr>
            <a:r>
              <a:rPr lang="nl-NL" dirty="0"/>
              <a:t>Prognose/ beloop</a:t>
            </a:r>
          </a:p>
          <a:p>
            <a:pPr marL="514350" lvl="0" indent="-514350">
              <a:buFont typeface="+mj-lt"/>
              <a:buAutoNum type="romanUcPeriod"/>
            </a:pPr>
            <a:r>
              <a:rPr lang="nl-NL" dirty="0"/>
              <a:t>Verpleegkundige zorg</a:t>
            </a:r>
          </a:p>
          <a:p>
            <a:endParaRPr lang="nl-NL" dirty="0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683568" y="3068960"/>
            <a:ext cx="640871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Kijktip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dirty="0"/>
              <a:t>Doe even normaal - Aflevering 4 Bipolaire Stoornis</a:t>
            </a:r>
          </a:p>
          <a:p>
            <a:pPr>
              <a:buNone/>
            </a:pPr>
            <a:r>
              <a:rPr lang="nl-NL" dirty="0">
                <a:hlinkClick r:id="rId2"/>
              </a:rPr>
              <a:t>https://www.youtube.com/watch?v=W4DmObCIu1E</a:t>
            </a:r>
            <a:endParaRPr lang="nl-NL" dirty="0"/>
          </a:p>
          <a:p>
            <a:pPr>
              <a:buNone/>
            </a:pPr>
            <a:endParaRPr lang="nl-NL" dirty="0"/>
          </a:p>
          <a:p>
            <a:pPr>
              <a:buNone/>
            </a:pPr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75" y="4365104"/>
            <a:ext cx="3524250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Stemmingsstoornissen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verzamelnaam voor psychische aandoeningen waarbij de gemoedsstemming of emotie van de patiënt ziekelijk is verstoord of niet past bij de situatie waarin de patiënt zich bevindt.</a:t>
            </a:r>
          </a:p>
          <a:p>
            <a:endParaRPr lang="nl-NL" dirty="0"/>
          </a:p>
          <a:p>
            <a:r>
              <a:rPr lang="nl-NL" dirty="0"/>
              <a:t>De stemming is verstoord gedurende een bepaalde periode (= episode)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 dirty="0"/>
              <a:t>Bron: Traject V&amp;V GGZ niveau 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stemmingsepisoden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Depressieve episode</a:t>
            </a:r>
          </a:p>
          <a:p>
            <a:r>
              <a:rPr lang="nl-NL" dirty="0"/>
              <a:t>Manische episode</a:t>
            </a:r>
          </a:p>
          <a:p>
            <a:r>
              <a:rPr lang="nl-NL" dirty="0"/>
              <a:t>Hypomane episode</a:t>
            </a:r>
          </a:p>
          <a:p>
            <a:r>
              <a:rPr lang="nl-NL" dirty="0"/>
              <a:t>Gemengde episode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</p:spTree>
    <p:extLst>
      <p:ext uri="{BB962C8B-B14F-4D97-AF65-F5344CB8AC3E}">
        <p14:creationId xmlns:p14="http://schemas.microsoft.com/office/powerpoint/2010/main" val="1127909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Prevalentie 2011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nl-NL" dirty="0"/>
              <a:t>Totaal aantal mensen met een stemmingsstoornis geschat op bijna 800.000</a:t>
            </a:r>
          </a:p>
          <a:p>
            <a:pPr>
              <a:lnSpc>
                <a:spcPct val="150000"/>
              </a:lnSpc>
            </a:pPr>
            <a:r>
              <a:rPr lang="nl-NL" dirty="0"/>
              <a:t>Bijna 650.000 mensen van 18 tot 65 jaar met een stemmingsstoornis</a:t>
            </a:r>
          </a:p>
          <a:p>
            <a:pPr>
              <a:lnSpc>
                <a:spcPct val="150000"/>
              </a:lnSpc>
            </a:pPr>
            <a:r>
              <a:rPr lang="nl-NL" dirty="0"/>
              <a:t>Per jaar lijdt 4 tot 10% van de totale westerse bevolking aan een depressie. Maar liefst 15 tot 17% van de totale westerse bevolking heeft ooit in het leven een depressie gehad. 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 dirty="0"/>
              <a:t>Bron: http://www.volksgezondheidenzorg.info/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Indeling stemmingsstoornissen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nl-NL" sz="3600" dirty="0" err="1"/>
              <a:t>Unipolaire</a:t>
            </a:r>
            <a:r>
              <a:rPr lang="nl-NL" sz="3600" dirty="0"/>
              <a:t> stoornis</a:t>
            </a:r>
          </a:p>
          <a:p>
            <a:pPr lvl="1"/>
            <a:r>
              <a:rPr lang="nl-NL" sz="3000" dirty="0"/>
              <a:t>Enkelvoudig (depressieve episodes)</a:t>
            </a:r>
          </a:p>
          <a:p>
            <a:pPr lvl="1"/>
            <a:r>
              <a:rPr lang="nl-NL" sz="3000" dirty="0"/>
              <a:t>Depressieve stemmingsstoornis</a:t>
            </a:r>
          </a:p>
          <a:p>
            <a:endParaRPr lang="nl-NL" sz="3600" dirty="0"/>
          </a:p>
          <a:p>
            <a:r>
              <a:rPr lang="nl-NL" sz="3600" dirty="0"/>
              <a:t>Bipolaire stoornis</a:t>
            </a:r>
          </a:p>
          <a:p>
            <a:pPr lvl="1"/>
            <a:r>
              <a:rPr lang="nl-NL" sz="2800" dirty="0"/>
              <a:t>Tweevoudig (depressieve en manische episodes)</a:t>
            </a:r>
          </a:p>
          <a:p>
            <a:pPr lvl="1"/>
            <a:r>
              <a:rPr lang="nl-NL" sz="2800" dirty="0"/>
              <a:t>Manisch-depressieve stoornis</a:t>
            </a:r>
          </a:p>
          <a:p>
            <a:endParaRPr lang="nl-NL" sz="3600" dirty="0"/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nl-NL" dirty="0"/>
              <a:t>Depressieve stoornis: kenmerken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931224" cy="5493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sz="3600" b="1" dirty="0"/>
              <a:t>Depressieve</a:t>
            </a:r>
          </a:p>
          <a:p>
            <a:pPr>
              <a:buNone/>
            </a:pPr>
            <a:r>
              <a:rPr lang="nl-NL" sz="3600" b="1" dirty="0"/>
              <a:t>Stemmingsstoornis</a:t>
            </a:r>
          </a:p>
          <a:p>
            <a:pPr>
              <a:buNone/>
            </a:pPr>
            <a:r>
              <a:rPr lang="nl-NL" sz="1400" b="1" dirty="0">
                <a:hlinkClick r:id="rId3"/>
              </a:rPr>
              <a:t>https://www.youtube.com/watch?v=vA2b0_Plwbk</a:t>
            </a:r>
            <a:endParaRPr lang="nl-NL" sz="1400" b="1" dirty="0"/>
          </a:p>
          <a:p>
            <a:pPr>
              <a:buNone/>
            </a:pPr>
            <a:endParaRPr lang="nl-NL" sz="1400" b="1" dirty="0"/>
          </a:p>
          <a:p>
            <a:pPr>
              <a:buNone/>
            </a:pPr>
            <a:endParaRPr lang="nl-NL" dirty="0"/>
          </a:p>
          <a:p>
            <a:pPr lvl="1">
              <a:lnSpc>
                <a:spcPct val="200000"/>
              </a:lnSpc>
            </a:pPr>
            <a:r>
              <a:rPr lang="nl-NL" sz="2400" dirty="0"/>
              <a:t>Intense somberheid die vrijwel steeds aanwezig is</a:t>
            </a:r>
          </a:p>
          <a:p>
            <a:pPr lvl="1">
              <a:lnSpc>
                <a:spcPct val="200000"/>
              </a:lnSpc>
            </a:pPr>
            <a:r>
              <a:rPr lang="nl-NL" sz="2400" dirty="0"/>
              <a:t>Angst, gejaagdheid, onrust, spanning</a:t>
            </a:r>
          </a:p>
          <a:p>
            <a:pPr lvl="1">
              <a:lnSpc>
                <a:spcPct val="200000"/>
              </a:lnSpc>
            </a:pPr>
            <a:r>
              <a:rPr lang="nl-NL" sz="2400" dirty="0"/>
              <a:t>Verminderde interesse, geen plezier beleven</a:t>
            </a:r>
          </a:p>
          <a:p>
            <a:pPr lvl="1"/>
            <a:endParaRPr lang="nl-NL" dirty="0"/>
          </a:p>
          <a:p>
            <a:pPr>
              <a:buNone/>
            </a:pP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  <p:pic>
        <p:nvPicPr>
          <p:cNvPr id="5" name="Afbeelding 4" descr="depressi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84168" y="908720"/>
            <a:ext cx="2143125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nl-NL" dirty="0"/>
              <a:t>Depressieve stoornis: kenmerken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179512" y="764704"/>
            <a:ext cx="7467600" cy="5760640"/>
          </a:xfrm>
        </p:spPr>
        <p:txBody>
          <a:bodyPr>
            <a:normAutofit fontScale="92500"/>
          </a:bodyPr>
          <a:lstStyle/>
          <a:p>
            <a:endParaRPr lang="nl-NL" dirty="0"/>
          </a:p>
          <a:p>
            <a:pPr>
              <a:buNone/>
            </a:pPr>
            <a:r>
              <a:rPr lang="nl-NL" sz="3600" b="1" dirty="0"/>
              <a:t>Lichamelijke symptomen</a:t>
            </a:r>
            <a:endParaRPr lang="nl-NL" b="1" dirty="0"/>
          </a:p>
          <a:p>
            <a:pPr lvl="1">
              <a:lnSpc>
                <a:spcPct val="200000"/>
              </a:lnSpc>
            </a:pPr>
            <a:r>
              <a:rPr lang="nl-NL" sz="2400" dirty="0"/>
              <a:t>Extreme vermoeidheid, verminderde energie</a:t>
            </a:r>
          </a:p>
          <a:p>
            <a:pPr lvl="1">
              <a:lnSpc>
                <a:spcPct val="200000"/>
              </a:lnSpc>
            </a:pPr>
            <a:r>
              <a:rPr lang="nl-NL" sz="2400" dirty="0"/>
              <a:t>Traagheid, verminderde expressie, geremde </a:t>
            </a:r>
            <a:r>
              <a:rPr lang="nl-NL" sz="2400" dirty="0" err="1"/>
              <a:t>psychomotoriek</a:t>
            </a:r>
            <a:r>
              <a:rPr lang="nl-NL" sz="2400" dirty="0"/>
              <a:t> </a:t>
            </a:r>
          </a:p>
          <a:p>
            <a:pPr lvl="1">
              <a:lnSpc>
                <a:spcPct val="200000"/>
              </a:lnSpc>
            </a:pPr>
            <a:r>
              <a:rPr lang="nl-NL" sz="2400" dirty="0"/>
              <a:t>Verminderde eetlust, gewichtsverlies, obstipatie</a:t>
            </a:r>
          </a:p>
          <a:p>
            <a:pPr lvl="1">
              <a:lnSpc>
                <a:spcPct val="200000"/>
              </a:lnSpc>
            </a:pPr>
            <a:r>
              <a:rPr lang="nl-NL" sz="2400" dirty="0"/>
              <a:t>Slaapstoornissen, </a:t>
            </a:r>
          </a:p>
          <a:p>
            <a:pPr lvl="1">
              <a:lnSpc>
                <a:spcPct val="200000"/>
              </a:lnSpc>
              <a:buNone/>
            </a:pPr>
            <a:r>
              <a:rPr lang="nl-NL" sz="2400" dirty="0"/>
              <a:t>	dagschommeling</a:t>
            </a:r>
          </a:p>
          <a:p>
            <a:pPr lvl="1"/>
            <a:endParaRPr lang="nl-NL" dirty="0"/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  <p:pic>
        <p:nvPicPr>
          <p:cNvPr id="5" name="Afbeelding 4" descr="depressie.pn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5004048" y="4653136"/>
            <a:ext cx="2808312" cy="1872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nl-NL" dirty="0"/>
              <a:t>Depressieve stoornis: kenmerken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7992888" cy="5832648"/>
          </a:xfrm>
        </p:spPr>
        <p:txBody>
          <a:bodyPr>
            <a:normAutofit fontScale="92500" lnSpcReduction="10000"/>
          </a:bodyPr>
          <a:lstStyle/>
          <a:p>
            <a:pPr lvl="1">
              <a:buNone/>
            </a:pPr>
            <a:endParaRPr lang="nl-NL" dirty="0"/>
          </a:p>
          <a:p>
            <a:pPr>
              <a:buNone/>
            </a:pPr>
            <a:r>
              <a:rPr lang="nl-NL" sz="3000" b="1" dirty="0"/>
              <a:t>Psychologische symptomen</a:t>
            </a:r>
          </a:p>
          <a:p>
            <a:pPr lvl="1">
              <a:lnSpc>
                <a:spcPct val="200000"/>
              </a:lnSpc>
            </a:pPr>
            <a:r>
              <a:rPr lang="nl-NL" sz="2400" dirty="0"/>
              <a:t>Minderwaardigheidsgevoelens, waardeloosheid, schuld, piekeren</a:t>
            </a:r>
          </a:p>
          <a:p>
            <a:pPr lvl="1">
              <a:lnSpc>
                <a:spcPct val="200000"/>
              </a:lnSpc>
            </a:pPr>
            <a:r>
              <a:rPr lang="nl-NL" sz="2400" dirty="0"/>
              <a:t>Concentratiegebrek, besluiteloosheid</a:t>
            </a:r>
          </a:p>
          <a:p>
            <a:pPr lvl="1">
              <a:lnSpc>
                <a:spcPct val="200000"/>
              </a:lnSpc>
            </a:pPr>
            <a:r>
              <a:rPr lang="nl-NL" sz="2400" dirty="0"/>
              <a:t>Vertraagd denken</a:t>
            </a:r>
          </a:p>
          <a:p>
            <a:pPr lvl="1">
              <a:lnSpc>
                <a:spcPct val="200000"/>
              </a:lnSpc>
            </a:pPr>
            <a:r>
              <a:rPr lang="nl-NL" sz="2400" dirty="0"/>
              <a:t>Aangetaste tijdsbeleving</a:t>
            </a:r>
          </a:p>
          <a:p>
            <a:pPr lvl="1">
              <a:lnSpc>
                <a:spcPct val="200000"/>
              </a:lnSpc>
            </a:pPr>
            <a:r>
              <a:rPr lang="nl-NL" sz="2400" dirty="0"/>
              <a:t>Suïcidegedachten </a:t>
            </a:r>
          </a:p>
          <a:p>
            <a:pPr lvl="1">
              <a:lnSpc>
                <a:spcPct val="200000"/>
              </a:lnSpc>
            </a:pPr>
            <a:r>
              <a:rPr lang="nl-NL" sz="2400" dirty="0"/>
              <a:t>Psychotische verschijnselen (schuldwaan, nihilisme)</a:t>
            </a:r>
          </a:p>
          <a:p>
            <a:pPr lvl="1"/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Bron: Traject V&amp;V GGZ niveau 4</a:t>
            </a:r>
          </a:p>
        </p:txBody>
      </p:sp>
      <p:pic>
        <p:nvPicPr>
          <p:cNvPr id="5" name="Afbeelding 4" descr="depressi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2924944"/>
            <a:ext cx="2952328" cy="295232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501</TotalTime>
  <Words>1159</Words>
  <Application>Microsoft Office PowerPoint</Application>
  <PresentationFormat>Diavoorstelling (4:3)</PresentationFormat>
  <Paragraphs>250</Paragraphs>
  <Slides>24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24</vt:i4>
      </vt:variant>
    </vt:vector>
  </HeadingPairs>
  <TitlesOfParts>
    <vt:vector size="30" baseType="lpstr">
      <vt:lpstr>Arial</vt:lpstr>
      <vt:lpstr>Calibri</vt:lpstr>
      <vt:lpstr>Century Schoolbook</vt:lpstr>
      <vt:lpstr>Wingdings</vt:lpstr>
      <vt:lpstr>Wingdings 2</vt:lpstr>
      <vt:lpstr>Oriel</vt:lpstr>
      <vt:lpstr>Stemmingsstoornissen</vt:lpstr>
      <vt:lpstr>VANDAAG</vt:lpstr>
      <vt:lpstr>Stemmingsstoornissen</vt:lpstr>
      <vt:lpstr>stemmingsepisoden</vt:lpstr>
      <vt:lpstr>Prevalentie 2011</vt:lpstr>
      <vt:lpstr>Indeling stemmingsstoornissen</vt:lpstr>
      <vt:lpstr>Depressieve stoornis: kenmerken</vt:lpstr>
      <vt:lpstr>Depressieve stoornis: kenmerken</vt:lpstr>
      <vt:lpstr>Depressieve stoornis: kenmerken</vt:lpstr>
      <vt:lpstr>Depressieve stoornis: kenmerken</vt:lpstr>
      <vt:lpstr>Depressie met vitale kenmerken</vt:lpstr>
      <vt:lpstr>Oorzaken</vt:lpstr>
      <vt:lpstr>Behandeling</vt:lpstr>
      <vt:lpstr>Aandachtspunten Zorg bij depressie</vt:lpstr>
      <vt:lpstr>Bipolaire stoornis</vt:lpstr>
      <vt:lpstr>Manische episode &gt; kenmerken</vt:lpstr>
      <vt:lpstr>Manische episode &gt; kenmerken</vt:lpstr>
      <vt:lpstr>Oorzaken</vt:lpstr>
      <vt:lpstr>Behandeling</vt:lpstr>
      <vt:lpstr>Verpleegkundige Zorg bij een manische episode</vt:lpstr>
      <vt:lpstr>Casus Mirjam </vt:lpstr>
      <vt:lpstr>Verwerkingsopdrachten</vt:lpstr>
      <vt:lpstr>opdracht</vt:lpstr>
      <vt:lpstr>Kijktip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Stemmingsstoornissen</dc:title>
  <dc:creator>Jeen en Mirjam</dc:creator>
  <cp:lastModifiedBy>Willemijn Brederveld</cp:lastModifiedBy>
  <cp:revision>96</cp:revision>
  <dcterms:created xsi:type="dcterms:W3CDTF">2015-02-09T15:45:43Z</dcterms:created>
  <dcterms:modified xsi:type="dcterms:W3CDTF">2018-03-23T09:05:15Z</dcterms:modified>
</cp:coreProperties>
</file>